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9"/>
  </p:notesMasterIdLst>
  <p:sldIdLst>
    <p:sldId id="256" r:id="rId4"/>
    <p:sldId id="328" r:id="rId5"/>
    <p:sldId id="329" r:id="rId6"/>
    <p:sldId id="330" r:id="rId7"/>
    <p:sldId id="331" r:id="rId8"/>
    <p:sldId id="285" r:id="rId9"/>
    <p:sldId id="332" r:id="rId10"/>
    <p:sldId id="338" r:id="rId11"/>
    <p:sldId id="313" r:id="rId12"/>
    <p:sldId id="308" r:id="rId13"/>
    <p:sldId id="339" r:id="rId14"/>
    <p:sldId id="340" r:id="rId15"/>
    <p:sldId id="341" r:id="rId16"/>
    <p:sldId id="345" r:id="rId17"/>
    <p:sldId id="333" r:id="rId18"/>
    <p:sldId id="286" r:id="rId19"/>
    <p:sldId id="334" r:id="rId20"/>
    <p:sldId id="343" r:id="rId21"/>
    <p:sldId id="342" r:id="rId22"/>
    <p:sldId id="287" r:id="rId23"/>
    <p:sldId id="336" r:id="rId24"/>
    <p:sldId id="337" r:id="rId25"/>
    <p:sldId id="335" r:id="rId26"/>
    <p:sldId id="346" r:id="rId27"/>
    <p:sldId id="34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09C08-EA44-499C-B6CC-C42FFD116BF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C4077FA-527A-4343-93D8-1E098F9EF272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Course rep</a:t>
          </a:r>
          <a:endParaRPr lang="en-GB" dirty="0">
            <a:solidFill>
              <a:schemeClr val="tx1"/>
            </a:solidFill>
          </a:endParaRPr>
        </a:p>
      </dgm:t>
    </dgm:pt>
    <dgm:pt modelId="{2B046865-5A9E-4349-BAB2-8BC3AD28280E}" type="parTrans" cxnId="{92322930-2D4F-4149-A824-F83E4B4CAA3A}">
      <dgm:prSet/>
      <dgm:spPr/>
      <dgm:t>
        <a:bodyPr/>
        <a:lstStyle/>
        <a:p>
          <a:endParaRPr lang="en-GB"/>
        </a:p>
      </dgm:t>
    </dgm:pt>
    <dgm:pt modelId="{82A0DD6F-5BDA-4F8C-BE79-92D8872094A6}" type="sibTrans" cxnId="{92322930-2D4F-4149-A824-F83E4B4CAA3A}">
      <dgm:prSet/>
      <dgm:spPr/>
      <dgm:t>
        <a:bodyPr/>
        <a:lstStyle/>
        <a:p>
          <a:endParaRPr lang="en-GB"/>
        </a:p>
      </dgm:t>
    </dgm:pt>
    <dgm:pt modelId="{D924D2E3-C813-495A-BFBF-70F81F947817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Students on your course</a:t>
          </a:r>
          <a:endParaRPr lang="en-GB" dirty="0">
            <a:solidFill>
              <a:schemeClr val="tx1"/>
            </a:solidFill>
          </a:endParaRPr>
        </a:p>
      </dgm:t>
    </dgm:pt>
    <dgm:pt modelId="{05E1826A-88A4-4F48-8512-5D6D1D7048E1}" type="parTrans" cxnId="{20EDC00D-7855-407F-99E5-ABB4DD1E5CB0}">
      <dgm:prSet/>
      <dgm:spPr/>
      <dgm:t>
        <a:bodyPr/>
        <a:lstStyle/>
        <a:p>
          <a:endParaRPr lang="en-GB"/>
        </a:p>
      </dgm:t>
    </dgm:pt>
    <dgm:pt modelId="{8B0CED99-3749-4AD0-B6F4-DCC27CB7107C}" type="sibTrans" cxnId="{20EDC00D-7855-407F-99E5-ABB4DD1E5CB0}">
      <dgm:prSet/>
      <dgm:spPr/>
      <dgm:t>
        <a:bodyPr/>
        <a:lstStyle/>
        <a:p>
          <a:endParaRPr lang="en-GB"/>
        </a:p>
      </dgm:t>
    </dgm:pt>
    <dgm:pt modelId="{EFC0BCA2-2D77-43F4-876D-FA72A33D4865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Students’ association</a:t>
          </a:r>
          <a:endParaRPr lang="en-GB" dirty="0">
            <a:solidFill>
              <a:schemeClr val="tx1"/>
            </a:solidFill>
          </a:endParaRPr>
        </a:p>
      </dgm:t>
    </dgm:pt>
    <dgm:pt modelId="{076166ED-C134-4307-B69F-185F50CD9D83}" type="parTrans" cxnId="{6D3AFBDE-6523-4402-A77F-CF1B3E3EBB44}">
      <dgm:prSet/>
      <dgm:spPr/>
      <dgm:t>
        <a:bodyPr/>
        <a:lstStyle/>
        <a:p>
          <a:endParaRPr lang="en-GB"/>
        </a:p>
      </dgm:t>
    </dgm:pt>
    <dgm:pt modelId="{11A8541E-A9B0-4C5D-970D-01E61D9065DE}" type="sibTrans" cxnId="{6D3AFBDE-6523-4402-A77F-CF1B3E3EBB44}">
      <dgm:prSet/>
      <dgm:spPr/>
      <dgm:t>
        <a:bodyPr/>
        <a:lstStyle/>
        <a:p>
          <a:endParaRPr lang="en-GB"/>
        </a:p>
      </dgm:t>
    </dgm:pt>
    <dgm:pt modelId="{6DA8CDDD-B98B-44B3-BCF5-4068957FBBE5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Other course reps</a:t>
          </a:r>
          <a:endParaRPr lang="en-GB" dirty="0">
            <a:solidFill>
              <a:schemeClr val="tx1"/>
            </a:solidFill>
          </a:endParaRPr>
        </a:p>
      </dgm:t>
    </dgm:pt>
    <dgm:pt modelId="{FDCF67FB-C533-40C5-9D7F-21B8E337DFD3}" type="parTrans" cxnId="{975B0A0C-2FE8-47E8-B1AA-AB389EEAA760}">
      <dgm:prSet/>
      <dgm:spPr/>
      <dgm:t>
        <a:bodyPr/>
        <a:lstStyle/>
        <a:p>
          <a:endParaRPr lang="en-GB"/>
        </a:p>
      </dgm:t>
    </dgm:pt>
    <dgm:pt modelId="{1235B7A6-3D52-457C-8E24-8F13D66D22F8}" type="sibTrans" cxnId="{975B0A0C-2FE8-47E8-B1AA-AB389EEAA760}">
      <dgm:prSet/>
      <dgm:spPr/>
      <dgm:t>
        <a:bodyPr/>
        <a:lstStyle/>
        <a:p>
          <a:endParaRPr lang="en-GB"/>
        </a:p>
      </dgm:t>
    </dgm:pt>
    <dgm:pt modelId="{5E2DC33C-59C7-40D3-98E1-11A58C54474D}" type="pres">
      <dgm:prSet presAssocID="{D5D09C08-EA44-499C-B6CC-C42FFD116B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F425A1-77C8-4472-9705-7BD0790F465B}" type="pres">
      <dgm:prSet presAssocID="{AC4077FA-527A-4343-93D8-1E098F9EF272}" presName="centerShape" presStyleLbl="node0" presStyleIdx="0" presStyleCnt="1"/>
      <dgm:spPr/>
      <dgm:t>
        <a:bodyPr/>
        <a:lstStyle/>
        <a:p>
          <a:endParaRPr lang="en-GB"/>
        </a:p>
      </dgm:t>
    </dgm:pt>
    <dgm:pt modelId="{5E6D2F13-357D-4ABC-A7F3-087BD6EB9F46}" type="pres">
      <dgm:prSet presAssocID="{05E1826A-88A4-4F48-8512-5D6D1D7048E1}" presName="Name9" presStyleLbl="parChTrans1D2" presStyleIdx="0" presStyleCnt="3"/>
      <dgm:spPr/>
      <dgm:t>
        <a:bodyPr/>
        <a:lstStyle/>
        <a:p>
          <a:endParaRPr lang="en-GB"/>
        </a:p>
      </dgm:t>
    </dgm:pt>
    <dgm:pt modelId="{A2DDD118-4C77-4EED-AF71-FC43A78C1554}" type="pres">
      <dgm:prSet presAssocID="{05E1826A-88A4-4F48-8512-5D6D1D7048E1}" presName="connTx" presStyleLbl="parChTrans1D2" presStyleIdx="0" presStyleCnt="3"/>
      <dgm:spPr/>
      <dgm:t>
        <a:bodyPr/>
        <a:lstStyle/>
        <a:p>
          <a:endParaRPr lang="en-GB"/>
        </a:p>
      </dgm:t>
    </dgm:pt>
    <dgm:pt modelId="{7E8F6477-310C-4E48-996B-E0DAB9B2C5CF}" type="pres">
      <dgm:prSet presAssocID="{D924D2E3-C813-495A-BFBF-70F81F9478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6E6F48-64CD-46BB-88AC-83E1FAE5DBBF}" type="pres">
      <dgm:prSet presAssocID="{FDCF67FB-C533-40C5-9D7F-21B8E337DFD3}" presName="Name9" presStyleLbl="parChTrans1D2" presStyleIdx="1" presStyleCnt="3"/>
      <dgm:spPr/>
      <dgm:t>
        <a:bodyPr/>
        <a:lstStyle/>
        <a:p>
          <a:endParaRPr lang="en-GB"/>
        </a:p>
      </dgm:t>
    </dgm:pt>
    <dgm:pt modelId="{62AF6B2E-B6C8-4927-95FC-41FD58773302}" type="pres">
      <dgm:prSet presAssocID="{FDCF67FB-C533-40C5-9D7F-21B8E337DFD3}" presName="connTx" presStyleLbl="parChTrans1D2" presStyleIdx="1" presStyleCnt="3"/>
      <dgm:spPr/>
      <dgm:t>
        <a:bodyPr/>
        <a:lstStyle/>
        <a:p>
          <a:endParaRPr lang="en-GB"/>
        </a:p>
      </dgm:t>
    </dgm:pt>
    <dgm:pt modelId="{F818A004-EE0A-4231-B36C-3F06148D1949}" type="pres">
      <dgm:prSet presAssocID="{6DA8CDDD-B98B-44B3-BCF5-4068957FBB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57B605-6B86-4E09-90D2-467E10E5060F}" type="pres">
      <dgm:prSet presAssocID="{076166ED-C134-4307-B69F-185F50CD9D83}" presName="Name9" presStyleLbl="parChTrans1D2" presStyleIdx="2" presStyleCnt="3"/>
      <dgm:spPr/>
      <dgm:t>
        <a:bodyPr/>
        <a:lstStyle/>
        <a:p>
          <a:endParaRPr lang="en-GB"/>
        </a:p>
      </dgm:t>
    </dgm:pt>
    <dgm:pt modelId="{3D7E1D5D-FA7B-4905-AD5D-811E73E8A941}" type="pres">
      <dgm:prSet presAssocID="{076166ED-C134-4307-B69F-185F50CD9D83}" presName="connTx" presStyleLbl="parChTrans1D2" presStyleIdx="2" presStyleCnt="3"/>
      <dgm:spPr/>
      <dgm:t>
        <a:bodyPr/>
        <a:lstStyle/>
        <a:p>
          <a:endParaRPr lang="en-GB"/>
        </a:p>
      </dgm:t>
    </dgm:pt>
    <dgm:pt modelId="{4BBC36CA-D18E-41CB-A08E-41857A106703}" type="pres">
      <dgm:prSet presAssocID="{EFC0BCA2-2D77-43F4-876D-FA72A33D486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DD1273-3CA0-4DC8-9D9B-E1EC78F25CE4}" type="presOf" srcId="{D5D09C08-EA44-499C-B6CC-C42FFD116BF8}" destId="{5E2DC33C-59C7-40D3-98E1-11A58C54474D}" srcOrd="0" destOrd="0" presId="urn:microsoft.com/office/officeart/2005/8/layout/radial1"/>
    <dgm:cxn modelId="{E5C6767E-96EE-46C8-8CBF-BA47418520FB}" type="presOf" srcId="{076166ED-C134-4307-B69F-185F50CD9D83}" destId="{BB57B605-6B86-4E09-90D2-467E10E5060F}" srcOrd="0" destOrd="0" presId="urn:microsoft.com/office/officeart/2005/8/layout/radial1"/>
    <dgm:cxn modelId="{2141DE4B-E937-429D-9522-1D369BCD240B}" type="presOf" srcId="{EFC0BCA2-2D77-43F4-876D-FA72A33D4865}" destId="{4BBC36CA-D18E-41CB-A08E-41857A106703}" srcOrd="0" destOrd="0" presId="urn:microsoft.com/office/officeart/2005/8/layout/radial1"/>
    <dgm:cxn modelId="{92322930-2D4F-4149-A824-F83E4B4CAA3A}" srcId="{D5D09C08-EA44-499C-B6CC-C42FFD116BF8}" destId="{AC4077FA-527A-4343-93D8-1E098F9EF272}" srcOrd="0" destOrd="0" parTransId="{2B046865-5A9E-4349-BAB2-8BC3AD28280E}" sibTransId="{82A0DD6F-5BDA-4F8C-BE79-92D8872094A6}"/>
    <dgm:cxn modelId="{E01936AC-034A-46FD-AD22-BA9257348654}" type="presOf" srcId="{05E1826A-88A4-4F48-8512-5D6D1D7048E1}" destId="{5E6D2F13-357D-4ABC-A7F3-087BD6EB9F46}" srcOrd="0" destOrd="0" presId="urn:microsoft.com/office/officeart/2005/8/layout/radial1"/>
    <dgm:cxn modelId="{5E3CE12A-8F59-4F3C-922F-70E7204B3A4C}" type="presOf" srcId="{D924D2E3-C813-495A-BFBF-70F81F947817}" destId="{7E8F6477-310C-4E48-996B-E0DAB9B2C5CF}" srcOrd="0" destOrd="0" presId="urn:microsoft.com/office/officeart/2005/8/layout/radial1"/>
    <dgm:cxn modelId="{33D24843-48A7-45DE-9130-3EE0E25FEE42}" type="presOf" srcId="{6DA8CDDD-B98B-44B3-BCF5-4068957FBBE5}" destId="{F818A004-EE0A-4231-B36C-3F06148D1949}" srcOrd="0" destOrd="0" presId="urn:microsoft.com/office/officeart/2005/8/layout/radial1"/>
    <dgm:cxn modelId="{975B0A0C-2FE8-47E8-B1AA-AB389EEAA760}" srcId="{AC4077FA-527A-4343-93D8-1E098F9EF272}" destId="{6DA8CDDD-B98B-44B3-BCF5-4068957FBBE5}" srcOrd="1" destOrd="0" parTransId="{FDCF67FB-C533-40C5-9D7F-21B8E337DFD3}" sibTransId="{1235B7A6-3D52-457C-8E24-8F13D66D22F8}"/>
    <dgm:cxn modelId="{6BD972DA-1E5D-495B-80DA-F6CFA828C446}" type="presOf" srcId="{AC4077FA-527A-4343-93D8-1E098F9EF272}" destId="{18F425A1-77C8-4472-9705-7BD0790F465B}" srcOrd="0" destOrd="0" presId="urn:microsoft.com/office/officeart/2005/8/layout/radial1"/>
    <dgm:cxn modelId="{20EDC00D-7855-407F-99E5-ABB4DD1E5CB0}" srcId="{AC4077FA-527A-4343-93D8-1E098F9EF272}" destId="{D924D2E3-C813-495A-BFBF-70F81F947817}" srcOrd="0" destOrd="0" parTransId="{05E1826A-88A4-4F48-8512-5D6D1D7048E1}" sibTransId="{8B0CED99-3749-4AD0-B6F4-DCC27CB7107C}"/>
    <dgm:cxn modelId="{BF558CFC-BB13-4B34-96D6-F8EBC20C574D}" type="presOf" srcId="{05E1826A-88A4-4F48-8512-5D6D1D7048E1}" destId="{A2DDD118-4C77-4EED-AF71-FC43A78C1554}" srcOrd="1" destOrd="0" presId="urn:microsoft.com/office/officeart/2005/8/layout/radial1"/>
    <dgm:cxn modelId="{21ABAAE0-B737-46BE-8E39-5AAB9BD90D5F}" type="presOf" srcId="{FDCF67FB-C533-40C5-9D7F-21B8E337DFD3}" destId="{A26E6F48-64CD-46BB-88AC-83E1FAE5DBBF}" srcOrd="0" destOrd="0" presId="urn:microsoft.com/office/officeart/2005/8/layout/radial1"/>
    <dgm:cxn modelId="{D1E74A04-6102-485D-A6A4-0EE20AE9E93E}" type="presOf" srcId="{076166ED-C134-4307-B69F-185F50CD9D83}" destId="{3D7E1D5D-FA7B-4905-AD5D-811E73E8A941}" srcOrd="1" destOrd="0" presId="urn:microsoft.com/office/officeart/2005/8/layout/radial1"/>
    <dgm:cxn modelId="{6D3AFBDE-6523-4402-A77F-CF1B3E3EBB44}" srcId="{AC4077FA-527A-4343-93D8-1E098F9EF272}" destId="{EFC0BCA2-2D77-43F4-876D-FA72A33D4865}" srcOrd="2" destOrd="0" parTransId="{076166ED-C134-4307-B69F-185F50CD9D83}" sibTransId="{11A8541E-A9B0-4C5D-970D-01E61D9065DE}"/>
    <dgm:cxn modelId="{D6709343-E5C1-4BD3-85FE-F8BB4E92ABAD}" type="presOf" srcId="{FDCF67FB-C533-40C5-9D7F-21B8E337DFD3}" destId="{62AF6B2E-B6C8-4927-95FC-41FD58773302}" srcOrd="1" destOrd="0" presId="urn:microsoft.com/office/officeart/2005/8/layout/radial1"/>
    <dgm:cxn modelId="{47CC393D-201C-45F7-9482-66E356B3F99E}" type="presParOf" srcId="{5E2DC33C-59C7-40D3-98E1-11A58C54474D}" destId="{18F425A1-77C8-4472-9705-7BD0790F465B}" srcOrd="0" destOrd="0" presId="urn:microsoft.com/office/officeart/2005/8/layout/radial1"/>
    <dgm:cxn modelId="{C2A6737A-7E47-47A6-B4CD-368C7C314ACD}" type="presParOf" srcId="{5E2DC33C-59C7-40D3-98E1-11A58C54474D}" destId="{5E6D2F13-357D-4ABC-A7F3-087BD6EB9F46}" srcOrd="1" destOrd="0" presId="urn:microsoft.com/office/officeart/2005/8/layout/radial1"/>
    <dgm:cxn modelId="{EE63476D-47A8-4D58-9AD2-92AB6F770AEC}" type="presParOf" srcId="{5E6D2F13-357D-4ABC-A7F3-087BD6EB9F46}" destId="{A2DDD118-4C77-4EED-AF71-FC43A78C1554}" srcOrd="0" destOrd="0" presId="urn:microsoft.com/office/officeart/2005/8/layout/radial1"/>
    <dgm:cxn modelId="{50702F8F-1240-4392-82D1-2856AA261603}" type="presParOf" srcId="{5E2DC33C-59C7-40D3-98E1-11A58C54474D}" destId="{7E8F6477-310C-4E48-996B-E0DAB9B2C5CF}" srcOrd="2" destOrd="0" presId="urn:microsoft.com/office/officeart/2005/8/layout/radial1"/>
    <dgm:cxn modelId="{92411175-592E-46C5-BF85-A8231B6A1EE7}" type="presParOf" srcId="{5E2DC33C-59C7-40D3-98E1-11A58C54474D}" destId="{A26E6F48-64CD-46BB-88AC-83E1FAE5DBBF}" srcOrd="3" destOrd="0" presId="urn:microsoft.com/office/officeart/2005/8/layout/radial1"/>
    <dgm:cxn modelId="{217A5A2F-F58D-48FE-B710-1B2E45A89A5E}" type="presParOf" srcId="{A26E6F48-64CD-46BB-88AC-83E1FAE5DBBF}" destId="{62AF6B2E-B6C8-4927-95FC-41FD58773302}" srcOrd="0" destOrd="0" presId="urn:microsoft.com/office/officeart/2005/8/layout/radial1"/>
    <dgm:cxn modelId="{FF9C9C7F-90EE-44FC-A0E0-1DF331809A0A}" type="presParOf" srcId="{5E2DC33C-59C7-40D3-98E1-11A58C54474D}" destId="{F818A004-EE0A-4231-B36C-3F06148D1949}" srcOrd="4" destOrd="0" presId="urn:microsoft.com/office/officeart/2005/8/layout/radial1"/>
    <dgm:cxn modelId="{8B234F79-DD02-4137-8560-E348F172C3D3}" type="presParOf" srcId="{5E2DC33C-59C7-40D3-98E1-11A58C54474D}" destId="{BB57B605-6B86-4E09-90D2-467E10E5060F}" srcOrd="5" destOrd="0" presId="urn:microsoft.com/office/officeart/2005/8/layout/radial1"/>
    <dgm:cxn modelId="{C2CF837E-8DF1-4C08-8A1D-A78BE55E6183}" type="presParOf" srcId="{BB57B605-6B86-4E09-90D2-467E10E5060F}" destId="{3D7E1D5D-FA7B-4905-AD5D-811E73E8A941}" srcOrd="0" destOrd="0" presId="urn:microsoft.com/office/officeart/2005/8/layout/radial1"/>
    <dgm:cxn modelId="{FE4AD5FA-AFD1-4EEF-B37C-B65C6859CFDF}" type="presParOf" srcId="{5E2DC33C-59C7-40D3-98E1-11A58C54474D}" destId="{4BBC36CA-D18E-41CB-A08E-41857A10670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425A1-77C8-4472-9705-7BD0790F465B}">
      <dsp:nvSpPr>
        <dsp:cNvPr id="0" name=""/>
        <dsp:cNvSpPr/>
      </dsp:nvSpPr>
      <dsp:spPr>
        <a:xfrm>
          <a:off x="2422816" y="2317719"/>
          <a:ext cx="1779103" cy="177910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>
              <a:solidFill>
                <a:schemeClr val="tx1"/>
              </a:solidFill>
            </a:rPr>
            <a:t>Course rep</a:t>
          </a:r>
          <a:endParaRPr lang="en-GB" sz="3400" kern="1200" dirty="0">
            <a:solidFill>
              <a:schemeClr val="tx1"/>
            </a:solidFill>
          </a:endParaRPr>
        </a:p>
      </dsp:txBody>
      <dsp:txXfrm>
        <a:off x="2683360" y="2578263"/>
        <a:ext cx="1258015" cy="1258015"/>
      </dsp:txXfrm>
    </dsp:sp>
    <dsp:sp modelId="{5E6D2F13-357D-4ABC-A7F3-087BD6EB9F46}">
      <dsp:nvSpPr>
        <dsp:cNvPr id="0" name=""/>
        <dsp:cNvSpPr/>
      </dsp:nvSpPr>
      <dsp:spPr>
        <a:xfrm rot="16200000">
          <a:off x="3043960" y="2025142"/>
          <a:ext cx="536814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536814" y="241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298947" y="2035892"/>
        <a:ext cx="26840" cy="26840"/>
      </dsp:txXfrm>
    </dsp:sp>
    <dsp:sp modelId="{7E8F6477-310C-4E48-996B-E0DAB9B2C5CF}">
      <dsp:nvSpPr>
        <dsp:cNvPr id="0" name=""/>
        <dsp:cNvSpPr/>
      </dsp:nvSpPr>
      <dsp:spPr>
        <a:xfrm>
          <a:off x="2422816" y="1801"/>
          <a:ext cx="1779103" cy="177910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Students on your course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683360" y="262345"/>
        <a:ext cx="1258015" cy="1258015"/>
      </dsp:txXfrm>
    </dsp:sp>
    <dsp:sp modelId="{A26E6F48-64CD-46BB-88AC-83E1FAE5DBBF}">
      <dsp:nvSpPr>
        <dsp:cNvPr id="0" name=""/>
        <dsp:cNvSpPr/>
      </dsp:nvSpPr>
      <dsp:spPr>
        <a:xfrm rot="1800000">
          <a:off x="4046782" y="3762081"/>
          <a:ext cx="536814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536814" y="241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01769" y="3772830"/>
        <a:ext cx="26840" cy="26840"/>
      </dsp:txXfrm>
    </dsp:sp>
    <dsp:sp modelId="{F818A004-EE0A-4231-B36C-3F06148D1949}">
      <dsp:nvSpPr>
        <dsp:cNvPr id="0" name=""/>
        <dsp:cNvSpPr/>
      </dsp:nvSpPr>
      <dsp:spPr>
        <a:xfrm>
          <a:off x="4428460" y="3475678"/>
          <a:ext cx="1779103" cy="177910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Other course reps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4689004" y="3736222"/>
        <a:ext cx="1258015" cy="1258015"/>
      </dsp:txXfrm>
    </dsp:sp>
    <dsp:sp modelId="{BB57B605-6B86-4E09-90D2-467E10E5060F}">
      <dsp:nvSpPr>
        <dsp:cNvPr id="0" name=""/>
        <dsp:cNvSpPr/>
      </dsp:nvSpPr>
      <dsp:spPr>
        <a:xfrm rot="9000000">
          <a:off x="2041138" y="3762081"/>
          <a:ext cx="536814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536814" y="241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296125" y="3772830"/>
        <a:ext cx="26840" cy="26840"/>
      </dsp:txXfrm>
    </dsp:sp>
    <dsp:sp modelId="{4BBC36CA-D18E-41CB-A08E-41857A106703}">
      <dsp:nvSpPr>
        <dsp:cNvPr id="0" name=""/>
        <dsp:cNvSpPr/>
      </dsp:nvSpPr>
      <dsp:spPr>
        <a:xfrm>
          <a:off x="417171" y="3475678"/>
          <a:ext cx="1779103" cy="177910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Students’ association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677715" y="3736222"/>
        <a:ext cx="1258015" cy="1258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5C470-A95C-4C34-84FF-7E6B4354A42A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D5E7-4D59-45A9-BF4F-738A2F177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9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8056C-4840-49F5-9946-570592A4C96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7799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DD5E7-4D59-45A9-BF4F-738A2F177C0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30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88" tIns="44144" rIns="88288" bIns="44144" anchor="b"/>
          <a:lstStyle/>
          <a:p>
            <a:pPr algn="r" defTabSz="883649"/>
            <a:fld id="{8160E89A-A149-4EB9-B84B-33DECC70A2B9}" type="slidenum">
              <a:rPr lang="en-GB" sz="1200"/>
              <a:pPr algn="r" defTabSz="883649"/>
              <a:t>16</a:t>
            </a:fld>
            <a:endParaRPr lang="en-GB" sz="1200" dirty="0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88" tIns="44144" rIns="88288" bIns="44144"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82570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DD5E7-4D59-45A9-BF4F-738A2F177C09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709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7"/>
          <p:cNvSpPr txBox="1">
            <a:spLocks noGrp="1" noChangeArrowheads="1"/>
          </p:cNvSpPr>
          <p:nvPr/>
        </p:nvSpPr>
        <p:spPr bwMode="auto">
          <a:xfrm>
            <a:off x="3851814" y="9430846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88" tIns="44144" rIns="88288" bIns="44144" anchor="b"/>
          <a:lstStyle/>
          <a:p>
            <a:pPr algn="r" defTabSz="883649"/>
            <a:fld id="{5676312B-D86B-47C6-BFB9-2525D7DAA56C}" type="slidenum">
              <a:rPr lang="en-GB" sz="1200"/>
              <a:pPr algn="r" defTabSz="883649"/>
              <a:t>23</a:t>
            </a:fld>
            <a:endParaRPr lang="en-GB" sz="1200" dirty="0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88" tIns="44144" rIns="88288" bIns="44144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397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8056C-4840-49F5-9946-570592A4C963}" type="slidenum">
              <a:rPr lang="en-GB" smtClean="0"/>
              <a:pPr/>
              <a:t>25</a:t>
            </a:fld>
            <a:endParaRPr lang="en-GB" dirty="0" smtClean="0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49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7"/>
          <p:cNvSpPr txBox="1">
            <a:spLocks noGrp="1" noChangeArrowheads="1"/>
          </p:cNvSpPr>
          <p:nvPr/>
        </p:nvSpPr>
        <p:spPr bwMode="auto">
          <a:xfrm>
            <a:off x="3851814" y="9430846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88" tIns="44144" rIns="88288" bIns="44144" anchor="b"/>
          <a:lstStyle/>
          <a:p>
            <a:pPr algn="r" defTabSz="883649"/>
            <a:fld id="{5676312B-D86B-47C6-BFB9-2525D7DAA56C}" type="slidenum">
              <a:rPr lang="en-GB" sz="1200"/>
              <a:pPr algn="r" defTabSz="883649"/>
              <a:t>3</a:t>
            </a:fld>
            <a:endParaRPr lang="en-GB" sz="1200" dirty="0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88" tIns="44144" rIns="88288" bIns="44144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093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7"/>
          <p:cNvSpPr txBox="1">
            <a:spLocks noGrp="1" noChangeArrowheads="1"/>
          </p:cNvSpPr>
          <p:nvPr/>
        </p:nvSpPr>
        <p:spPr bwMode="auto">
          <a:xfrm>
            <a:off x="3851814" y="9430846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88" tIns="44144" rIns="88288" bIns="44144" anchor="b"/>
          <a:lstStyle/>
          <a:p>
            <a:pPr algn="r" defTabSz="883649"/>
            <a:fld id="{5676312B-D86B-47C6-BFB9-2525D7DAA56C}" type="slidenum">
              <a:rPr lang="en-GB" sz="1200"/>
              <a:pPr algn="r" defTabSz="883649"/>
              <a:t>4</a:t>
            </a:fld>
            <a:endParaRPr lang="en-GB" sz="1200" dirty="0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88" tIns="44144" rIns="88288" bIns="44144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140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88" tIns="44144" rIns="88288" bIns="44144" anchor="b"/>
          <a:lstStyle/>
          <a:p>
            <a:pPr algn="r" defTabSz="883649"/>
            <a:fld id="{3A475F7A-6550-4A40-9198-791FD10AE359}" type="slidenum">
              <a:rPr lang="en-GB" sz="1200"/>
              <a:pPr algn="r" defTabSz="883649"/>
              <a:t>6</a:t>
            </a:fld>
            <a:endParaRPr lang="en-GB" sz="1200" dirty="0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88" tIns="44144" rIns="88288" bIns="44144"/>
          <a:lstStyle/>
          <a:p>
            <a:pPr eaLnBrk="1" hangingPunct="1"/>
            <a:r>
              <a:rPr lang="en-US" dirty="0" smtClean="0"/>
              <a:t>It’s worth stressing that this information</a:t>
            </a:r>
            <a:r>
              <a:rPr lang="en-US" baseline="0" dirty="0" smtClean="0"/>
              <a:t> may vary from institution to institution – there may be relevant local information to hand to discuss here.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But generally speaking, the course committee manages a course, looks at what students think about it, and makes decisions about improving 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255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88" tIns="44144" rIns="88288" bIns="44144" anchor="b"/>
          <a:lstStyle/>
          <a:p>
            <a:pPr algn="r" defTabSz="883649"/>
            <a:fld id="{3A475F7A-6550-4A40-9198-791FD10AE359}" type="slidenum">
              <a:rPr lang="en-GB" sz="1200"/>
              <a:pPr algn="r" defTabSz="883649"/>
              <a:t>7</a:t>
            </a:fld>
            <a:endParaRPr lang="en-GB" sz="1200" dirty="0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88" tIns="44144" rIns="88288" bIns="44144"/>
          <a:lstStyle/>
          <a:p>
            <a:pPr eaLnBrk="1" hangingPunct="1"/>
            <a:r>
              <a:rPr lang="en-US" dirty="0" smtClean="0"/>
              <a:t>It’s worth stressing that this information</a:t>
            </a:r>
            <a:r>
              <a:rPr lang="en-US" baseline="0" dirty="0" smtClean="0"/>
              <a:t> may vary from institution to institution – there may be relevant local information to hand to discuss here.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But generally speaking, the course committee manages a course, looks at what students think about it, and makes decisions about improving 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92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DD5E7-4D59-45A9-BF4F-738A2F177C0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920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Generate discussion about access to information</a:t>
            </a:r>
            <a:r>
              <a:rPr lang="en-GB" baseline="0" dirty="0" smtClean="0"/>
              <a:t> (eg emails – you can seek advice on data protection from the SA, but you’re generally best off using university email addresses).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Or social media forums – what are the risks or opportunities in doing this? How might staff perceive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DD5E7-4D59-45A9-BF4F-738A2F177C0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3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Generate discussion about access to information</a:t>
            </a:r>
            <a:r>
              <a:rPr lang="en-GB" baseline="0" dirty="0" smtClean="0"/>
              <a:t> (eg emails – you can seek advice on data protection from the SA, but you’re generally best off using university email addresses).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Or social media forums – what are the risks or opportunities in doing this? How might staff perceive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DD5E7-4D59-45A9-BF4F-738A2F177C0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09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Generate discussion about access to information</a:t>
            </a:r>
            <a:r>
              <a:rPr lang="en-GB" baseline="0" dirty="0" smtClean="0"/>
              <a:t> (eg emails – you can seek advice on data protection from the SA, but you’re generally best off using university email addresses).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Or social media forums – what are the risks or opportunities in doing this? How might staff perceive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DD5E7-4D59-45A9-BF4F-738A2F177C0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3B2E-8372-4562-B2D6-0B21961A7E1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4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260-5D43-48DB-84C5-4A235C70DE0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60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5C4F-468E-44A6-85E8-758A9244B05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60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4EDF-3261-47DC-ACE7-7AB4CB891C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17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7D51-BDBB-46A5-AE24-5C55560BC5A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91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D089E-32C5-45F3-A16D-C7D14B7876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78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B54B-EED2-430F-9FAF-7EA1977B07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99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EB01-DE5A-494B-B74C-A2126522F3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437F-771D-4A62-8105-7852E90D5DD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61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73A1-C246-4FE5-878B-44578EC80D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30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8E9F-F33F-4877-BF7C-B11E9EEF42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7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37FF-95C2-485C-BFB4-B06F72F2CDF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4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CD46-D801-495C-BE8F-5C2E94E5748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65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3DA8-A372-4425-AE64-FD63B46A432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97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AF8D-5412-4000-AB74-CBB5B174B6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25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C4E5-A698-42F7-B43F-5FDB3C7A4D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2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36D7-0139-4718-97D3-D8825B5965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69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F997-4186-4D4C-A4E1-B496B907AE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25E5-D03F-4722-A39D-17B8A1D62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07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EE98-1FAA-4A46-AF6C-FD1610A0C5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69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FEB0-8A74-4A4B-B59E-39F75E9F95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463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842E-4195-43DA-BE42-C6E5A5A5D2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23/07/2018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EC41D1-DF4D-41B9-BEE7-6D4413B8330E}" type="slidenum">
              <a:rPr lang="en-GB" sz="14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-541338" y="-171450"/>
            <a:ext cx="9685338" cy="863600"/>
          </a:xfrm>
          <a:prstGeom prst="rect">
            <a:avLst/>
          </a:prstGeom>
          <a:solidFill>
            <a:srgbClr val="6C7BA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Oval 19"/>
          <p:cNvSpPr>
            <a:spLocks noChangeArrowheads="1"/>
          </p:cNvSpPr>
          <p:nvPr userDrawn="1"/>
        </p:nvSpPr>
        <p:spPr bwMode="auto">
          <a:xfrm>
            <a:off x="-2849563" y="-171450"/>
            <a:ext cx="5699126" cy="6140450"/>
          </a:xfrm>
          <a:prstGeom prst="ellipse">
            <a:avLst/>
          </a:prstGeom>
          <a:solidFill>
            <a:srgbClr val="6C8DAC">
              <a:alpha val="66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Oval 20"/>
          <p:cNvSpPr>
            <a:spLocks noChangeArrowheads="1"/>
          </p:cNvSpPr>
          <p:nvPr userDrawn="1"/>
        </p:nvSpPr>
        <p:spPr bwMode="auto">
          <a:xfrm>
            <a:off x="39688" y="520700"/>
            <a:ext cx="3956050" cy="3956050"/>
          </a:xfrm>
          <a:prstGeom prst="ellipse">
            <a:avLst/>
          </a:prstGeom>
          <a:solidFill>
            <a:srgbClr val="6C7BAC">
              <a:alpha val="61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Oval 21"/>
          <p:cNvSpPr>
            <a:spLocks noChangeArrowheads="1"/>
          </p:cNvSpPr>
          <p:nvPr userDrawn="1"/>
        </p:nvSpPr>
        <p:spPr bwMode="auto">
          <a:xfrm>
            <a:off x="395288" y="665163"/>
            <a:ext cx="3538537" cy="3546475"/>
          </a:xfrm>
          <a:prstGeom prst="ellipse">
            <a:avLst/>
          </a:prstGeom>
          <a:solidFill>
            <a:schemeClr val="bg1"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Oval 22"/>
          <p:cNvSpPr>
            <a:spLocks noChangeArrowheads="1"/>
          </p:cNvSpPr>
          <p:nvPr userDrawn="1"/>
        </p:nvSpPr>
        <p:spPr bwMode="auto">
          <a:xfrm>
            <a:off x="1258888" y="304800"/>
            <a:ext cx="2657475" cy="2657475"/>
          </a:xfrm>
          <a:prstGeom prst="ellipse">
            <a:avLst/>
          </a:prstGeom>
          <a:solidFill>
            <a:srgbClr val="6C8DAC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23"/>
          <p:cNvSpPr>
            <a:spLocks noChangeArrowheads="1"/>
          </p:cNvSpPr>
          <p:nvPr userDrawn="1"/>
        </p:nvSpPr>
        <p:spPr bwMode="auto">
          <a:xfrm>
            <a:off x="2916238" y="1700213"/>
            <a:ext cx="1292225" cy="1292225"/>
          </a:xfrm>
          <a:prstGeom prst="ellipse">
            <a:avLst/>
          </a:prstGeom>
          <a:solidFill>
            <a:srgbClr val="6C7BAC">
              <a:alpha val="46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4"/>
          <p:cNvSpPr>
            <a:spLocks noChangeArrowheads="1"/>
          </p:cNvSpPr>
          <p:nvPr userDrawn="1"/>
        </p:nvSpPr>
        <p:spPr bwMode="auto">
          <a:xfrm>
            <a:off x="3924300" y="2205038"/>
            <a:ext cx="863600" cy="863600"/>
          </a:xfrm>
          <a:prstGeom prst="ellipse">
            <a:avLst/>
          </a:prstGeom>
          <a:noFill/>
          <a:ln w="57150">
            <a:solidFill>
              <a:srgbClr val="6C8DA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482316" name="Picture 25" descr="NUSonl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859338" y="2205038"/>
            <a:ext cx="27495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23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823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E2300-DBE1-4CF8-A0ED-E1B0BD93D18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4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48178-15C2-405C-B4B9-8523B1ED083F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12" name="Rectangle 16"/>
          <p:cNvSpPr>
            <a:spLocks noChangeArrowheads="1"/>
          </p:cNvSpPr>
          <p:nvPr userDrawn="1"/>
        </p:nvSpPr>
        <p:spPr bwMode="auto">
          <a:xfrm>
            <a:off x="-320675" y="-26988"/>
            <a:ext cx="9685338" cy="1125538"/>
          </a:xfrm>
          <a:prstGeom prst="rect">
            <a:avLst/>
          </a:prstGeom>
          <a:solidFill>
            <a:srgbClr val="6C7BA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13" name="Oval 17"/>
          <p:cNvSpPr>
            <a:spLocks noChangeArrowheads="1"/>
          </p:cNvSpPr>
          <p:nvPr userDrawn="1"/>
        </p:nvSpPr>
        <p:spPr bwMode="auto">
          <a:xfrm>
            <a:off x="-2628900" y="-387350"/>
            <a:ext cx="5699125" cy="6140450"/>
          </a:xfrm>
          <a:prstGeom prst="ellipse">
            <a:avLst/>
          </a:prstGeom>
          <a:solidFill>
            <a:srgbClr val="6C8DAC">
              <a:alpha val="46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14" name="Oval 18"/>
          <p:cNvSpPr>
            <a:spLocks noChangeArrowheads="1"/>
          </p:cNvSpPr>
          <p:nvPr userDrawn="1"/>
        </p:nvSpPr>
        <p:spPr bwMode="auto">
          <a:xfrm>
            <a:off x="260350" y="304800"/>
            <a:ext cx="3956050" cy="3956050"/>
          </a:xfrm>
          <a:prstGeom prst="ellipse">
            <a:avLst/>
          </a:prstGeom>
          <a:solidFill>
            <a:srgbClr val="6C7BAC">
              <a:alpha val="41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15" name="Oval 19"/>
          <p:cNvSpPr>
            <a:spLocks noChangeArrowheads="1"/>
          </p:cNvSpPr>
          <p:nvPr userDrawn="1"/>
        </p:nvSpPr>
        <p:spPr bwMode="auto">
          <a:xfrm>
            <a:off x="615950" y="449263"/>
            <a:ext cx="3538538" cy="3546475"/>
          </a:xfrm>
          <a:prstGeom prst="ellipse">
            <a:avLst/>
          </a:prstGeom>
          <a:solidFill>
            <a:schemeClr val="bg1">
              <a:alpha val="3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16" name="Oval 20"/>
          <p:cNvSpPr>
            <a:spLocks noChangeArrowheads="1"/>
          </p:cNvSpPr>
          <p:nvPr userDrawn="1"/>
        </p:nvSpPr>
        <p:spPr bwMode="auto">
          <a:xfrm>
            <a:off x="1479550" y="88900"/>
            <a:ext cx="2657475" cy="2574925"/>
          </a:xfrm>
          <a:prstGeom prst="ellipse">
            <a:avLst/>
          </a:prstGeom>
          <a:solidFill>
            <a:srgbClr val="6C8DAC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2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rqs.ac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832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4000" dirty="0" smtClean="0"/>
              <a:t>Training for</a:t>
            </a:r>
            <a:br>
              <a:rPr lang="en-GB" sz="4000" dirty="0" smtClean="0"/>
            </a:br>
            <a:r>
              <a:rPr lang="en-GB" sz="4000" dirty="0" smtClean="0"/>
              <a:t>Taught Postgraduate</a:t>
            </a:r>
            <a:br>
              <a:rPr lang="en-GB" sz="4000" dirty="0" smtClean="0"/>
            </a:br>
            <a:r>
              <a:rPr lang="en-GB" sz="4000" dirty="0" smtClean="0"/>
              <a:t>Course Representatives</a:t>
            </a:r>
            <a:endParaRPr lang="en-GB" sz="3600" dirty="0" smtClean="0"/>
          </a:p>
        </p:txBody>
      </p:sp>
      <p:sp>
        <p:nvSpPr>
          <p:cNvPr id="9717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292600"/>
            <a:ext cx="6400800" cy="1008063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dirty="0" smtClean="0"/>
              <a:t>name of trainer</a:t>
            </a:r>
            <a:endParaRPr lang="en-GB" dirty="0" smtClean="0"/>
          </a:p>
          <a:p>
            <a:pPr algn="l" eaLnBrk="1" hangingPunct="1"/>
            <a:r>
              <a:rPr lang="en-GB" dirty="0" smtClean="0"/>
              <a:t>associate trainer | sparqs</a:t>
            </a:r>
          </a:p>
        </p:txBody>
      </p:sp>
    </p:spTree>
    <p:extLst>
      <p:ext uri="{BB962C8B-B14F-4D97-AF65-F5344CB8AC3E}">
        <p14:creationId xmlns:p14="http://schemas.microsoft.com/office/powerpoint/2010/main" val="5488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63310434"/>
              </p:ext>
            </p:extLst>
          </p:nvPr>
        </p:nvGraphicFramePr>
        <p:xfrm>
          <a:off x="1331640" y="332656"/>
          <a:ext cx="66247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24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on your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In-class conversations.</a:t>
            </a:r>
          </a:p>
          <a:p>
            <a:r>
              <a:rPr lang="en-GB" dirty="0" smtClean="0"/>
              <a:t>The Virtual Learning Environment (VLE).</a:t>
            </a:r>
          </a:p>
          <a:p>
            <a:r>
              <a:rPr lang="en-GB" dirty="0" smtClean="0"/>
              <a:t>Social media forums.</a:t>
            </a:r>
          </a:p>
          <a:p>
            <a:r>
              <a:rPr lang="en-GB" dirty="0" smtClean="0"/>
              <a:t>Email groups.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1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course reps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 meetings – at subject area or university level, often including undergraduates.</a:t>
            </a:r>
          </a:p>
          <a:p>
            <a:r>
              <a:rPr lang="en-GB" dirty="0" smtClean="0"/>
              <a:t>Informally.</a:t>
            </a:r>
          </a:p>
          <a:p>
            <a:r>
              <a:rPr lang="en-GB" dirty="0" smtClean="0"/>
              <a:t>Before and after course meetings.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24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students’ association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epresents </a:t>
            </a:r>
            <a:r>
              <a:rPr lang="en-GB" b="1" dirty="0" smtClean="0"/>
              <a:t>all</a:t>
            </a:r>
            <a:r>
              <a:rPr lang="en-GB" dirty="0" smtClean="0"/>
              <a:t> students!</a:t>
            </a:r>
          </a:p>
          <a:p>
            <a:r>
              <a:rPr lang="en-GB" dirty="0" smtClean="0"/>
              <a:t>Has key role in contributing to the nature of learning and teaching.</a:t>
            </a:r>
          </a:p>
          <a:p>
            <a:r>
              <a:rPr lang="en-GB" dirty="0" smtClean="0"/>
              <a:t>Depends heavily on hearing about reps’ experiences to shape its work.</a:t>
            </a:r>
          </a:p>
          <a:p>
            <a:r>
              <a:rPr lang="en-GB" dirty="0" smtClean="0"/>
              <a:t>How can you learn from and contribute to the SA?</a:t>
            </a:r>
          </a:p>
        </p:txBody>
      </p:sp>
    </p:spTree>
    <p:extLst>
      <p:ext uri="{BB962C8B-B14F-4D97-AF65-F5344CB8AC3E}">
        <p14:creationId xmlns:p14="http://schemas.microsoft.com/office/powerpoint/2010/main" val="8520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Closing the loop</a:t>
            </a:r>
          </a:p>
        </p:txBody>
      </p:sp>
      <p:grpSp>
        <p:nvGrpSpPr>
          <p:cNvPr id="1002498" name="Group 11"/>
          <p:cNvGrpSpPr>
            <a:grpSpLocks/>
          </p:cNvGrpSpPr>
          <p:nvPr/>
        </p:nvGrpSpPr>
        <p:grpSpPr bwMode="auto">
          <a:xfrm>
            <a:off x="827088" y="1651000"/>
            <a:ext cx="3456880" cy="3794224"/>
            <a:chOff x="521" y="1040"/>
            <a:chExt cx="2026" cy="2209"/>
          </a:xfrm>
        </p:grpSpPr>
        <p:sp>
          <p:nvSpPr>
            <p:cNvPr id="1002500" name="_s3076"/>
            <p:cNvSpPr>
              <a:spLocks noChangeArrowheads="1" noTextEdit="1"/>
            </p:cNvSpPr>
            <p:nvPr/>
          </p:nvSpPr>
          <p:spPr bwMode="auto">
            <a:xfrm>
              <a:off x="785" y="1040"/>
              <a:ext cx="1499" cy="1611"/>
            </a:xfrm>
            <a:custGeom>
              <a:avLst/>
              <a:gdLst>
                <a:gd name="T0" fmla="*/ 6751087 w 21600"/>
                <a:gd name="T1" fmla="*/ 384704 h 21600"/>
                <a:gd name="T2" fmla="*/ 4229129 w 21600"/>
                <a:gd name="T3" fmla="*/ 4082238 h 21600"/>
                <a:gd name="T4" fmla="*/ 7537202 w 21600"/>
                <a:gd name="T5" fmla="*/ 4019509 h 21600"/>
                <a:gd name="T6" fmla="*/ 11086507 w 21600"/>
                <a:gd name="T7" fmla="*/ -2608243 h 21600"/>
                <a:gd name="T8" fmla="*/ 14165154 w 21600"/>
                <a:gd name="T9" fmla="*/ 2840320 h 21600"/>
                <a:gd name="T10" fmla="*/ 9768160 w 21600"/>
                <a:gd name="T11" fmla="*/ 665702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64 h 21600"/>
                <a:gd name="T20" fmla="*/ 18430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002501" name="_s3077"/>
            <p:cNvSpPr>
              <a:spLocks noChangeArrowheads="1" noTextEdit="1"/>
            </p:cNvSpPr>
            <p:nvPr/>
          </p:nvSpPr>
          <p:spPr bwMode="auto">
            <a:xfrm rot="7200000">
              <a:off x="933" y="1475"/>
              <a:ext cx="1611" cy="1500"/>
            </a:xfrm>
            <a:custGeom>
              <a:avLst/>
              <a:gdLst>
                <a:gd name="T0" fmla="*/ 8367271 w 21600"/>
                <a:gd name="T1" fmla="*/ 310600 h 21600"/>
                <a:gd name="T2" fmla="*/ 5241569 w 21600"/>
                <a:gd name="T3" fmla="*/ 3295924 h 21600"/>
                <a:gd name="T4" fmla="*/ 9341584 w 21600"/>
                <a:gd name="T5" fmla="*/ 3245287 h 21600"/>
                <a:gd name="T6" fmla="*/ 13740565 w 21600"/>
                <a:gd name="T7" fmla="*/ -2105851 h 21600"/>
                <a:gd name="T8" fmla="*/ 17556223 w 21600"/>
                <a:gd name="T9" fmla="*/ 2293222 h 21600"/>
                <a:gd name="T10" fmla="*/ 12106625 w 21600"/>
                <a:gd name="T11" fmla="*/ 537476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8 h 21600"/>
                <a:gd name="T20" fmla="*/ 18436 w 21600"/>
                <a:gd name="T21" fmla="*/ 1843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02502" name="_s3078"/>
            <p:cNvSpPr>
              <a:spLocks noChangeArrowheads="1" noTextEdit="1"/>
            </p:cNvSpPr>
            <p:nvPr/>
          </p:nvSpPr>
          <p:spPr bwMode="auto">
            <a:xfrm rot="-7200000">
              <a:off x="525" y="1477"/>
              <a:ext cx="1611" cy="1499"/>
            </a:xfrm>
            <a:custGeom>
              <a:avLst/>
              <a:gdLst>
                <a:gd name="T0" fmla="*/ 8367271 w 21600"/>
                <a:gd name="T1" fmla="*/ 310393 h 21600"/>
                <a:gd name="T2" fmla="*/ 5241569 w 21600"/>
                <a:gd name="T3" fmla="*/ 3293727 h 21600"/>
                <a:gd name="T4" fmla="*/ 9341584 w 21600"/>
                <a:gd name="T5" fmla="*/ 3243123 h 21600"/>
                <a:gd name="T6" fmla="*/ 13740565 w 21600"/>
                <a:gd name="T7" fmla="*/ -2104447 h 21600"/>
                <a:gd name="T8" fmla="*/ 17556223 w 21600"/>
                <a:gd name="T9" fmla="*/ 2291693 h 21600"/>
                <a:gd name="T10" fmla="*/ 12106625 w 21600"/>
                <a:gd name="T11" fmla="*/ 537118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70 h 21600"/>
                <a:gd name="T20" fmla="*/ 18436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02503" name="_s3079"/>
            <p:cNvSpPr>
              <a:spLocks noChangeArrowheads="1"/>
            </p:cNvSpPr>
            <p:nvPr/>
          </p:nvSpPr>
          <p:spPr bwMode="auto">
            <a:xfrm>
              <a:off x="1946" y="1333"/>
              <a:ext cx="60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GB" sz="2400" b="0" dirty="0">
                  <a:solidFill>
                    <a:srgbClr val="002060"/>
                  </a:solidFill>
                </a:rPr>
                <a:t>Identify </a:t>
              </a:r>
            </a:p>
            <a:p>
              <a:pPr algn="ctr"/>
              <a:r>
                <a:rPr lang="en-GB" sz="2400" b="0" dirty="0">
                  <a:solidFill>
                    <a:srgbClr val="002060"/>
                  </a:solidFill>
                </a:rPr>
                <a:t>the issue </a:t>
              </a:r>
            </a:p>
          </p:txBody>
        </p:sp>
        <p:sp>
          <p:nvSpPr>
            <p:cNvPr id="1002504" name="_s3080"/>
            <p:cNvSpPr>
              <a:spLocks noChangeArrowheads="1"/>
            </p:cNvSpPr>
            <p:nvPr/>
          </p:nvSpPr>
          <p:spPr bwMode="auto">
            <a:xfrm>
              <a:off x="1292" y="2603"/>
              <a:ext cx="60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en-GB" sz="1000" dirty="0">
                <a:solidFill>
                  <a:schemeClr val="tx2"/>
                </a:solidFill>
              </a:endParaRPr>
            </a:p>
            <a:p>
              <a:pPr algn="ctr"/>
              <a:endParaRPr lang="en-GB" sz="1000" dirty="0">
                <a:solidFill>
                  <a:schemeClr val="tx2"/>
                </a:solidFill>
              </a:endParaRPr>
            </a:p>
            <a:p>
              <a:pPr algn="ctr"/>
              <a:endParaRPr lang="en-GB" sz="1000" dirty="0">
                <a:solidFill>
                  <a:schemeClr val="tx2"/>
                </a:solidFill>
              </a:endParaRPr>
            </a:p>
            <a:p>
              <a:pPr algn="ctr"/>
              <a:r>
                <a:rPr lang="en-GB" sz="2400" b="0" dirty="0">
                  <a:solidFill>
                    <a:srgbClr val="002060"/>
                  </a:solidFill>
                </a:rPr>
                <a:t>Develop &amp; </a:t>
              </a:r>
            </a:p>
            <a:p>
              <a:pPr algn="ctr"/>
              <a:r>
                <a:rPr lang="en-GB" sz="2400" b="0" dirty="0">
                  <a:solidFill>
                    <a:srgbClr val="002060"/>
                  </a:solidFill>
                </a:rPr>
                <a:t>implement </a:t>
              </a:r>
            </a:p>
            <a:p>
              <a:pPr algn="ctr"/>
              <a:r>
                <a:rPr lang="en-GB" sz="2400" b="0" dirty="0">
                  <a:solidFill>
                    <a:srgbClr val="002060"/>
                  </a:solidFill>
                </a:rPr>
                <a:t>the solution</a:t>
              </a:r>
            </a:p>
          </p:txBody>
        </p:sp>
        <p:sp>
          <p:nvSpPr>
            <p:cNvPr id="1002505" name="_s3081"/>
            <p:cNvSpPr>
              <a:spLocks noChangeArrowheads="1"/>
            </p:cNvSpPr>
            <p:nvPr/>
          </p:nvSpPr>
          <p:spPr bwMode="auto">
            <a:xfrm>
              <a:off x="521" y="1334"/>
              <a:ext cx="60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Feedback</a:t>
              </a:r>
            </a:p>
          </p:txBody>
        </p:sp>
      </p:grpSp>
      <p:sp>
        <p:nvSpPr>
          <p:cNvPr id="1002499" name="TextBox 19"/>
          <p:cNvSpPr txBox="1">
            <a:spLocks noChangeArrowheads="1"/>
          </p:cNvSpPr>
          <p:nvPr/>
        </p:nvSpPr>
        <p:spPr bwMode="auto">
          <a:xfrm>
            <a:off x="4572000" y="1844675"/>
            <a:ext cx="38877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dirty="0">
                <a:solidFill>
                  <a:srgbClr val="002060"/>
                </a:solidFill>
              </a:rPr>
              <a:t>Don’t forget to 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Feed back</a:t>
            </a:r>
            <a:endParaRPr lang="en-GB" sz="4000" dirty="0">
              <a:solidFill>
                <a:srgbClr val="FF0000"/>
              </a:solidFill>
            </a:endParaRPr>
          </a:p>
          <a:p>
            <a:pPr algn="ctr"/>
            <a:r>
              <a:rPr lang="en-GB" sz="4000" dirty="0">
                <a:solidFill>
                  <a:srgbClr val="002060"/>
                </a:solidFill>
              </a:rPr>
              <a:t>what you have achieved!!</a:t>
            </a:r>
          </a:p>
        </p:txBody>
      </p:sp>
    </p:spTree>
    <p:extLst>
      <p:ext uri="{BB962C8B-B14F-4D97-AF65-F5344CB8AC3E}">
        <p14:creationId xmlns:p14="http://schemas.microsoft.com/office/powerpoint/2010/main" val="13852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3681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000" b="1" dirty="0" smtClean="0"/>
              <a:t>The Postgraduate Taught</a:t>
            </a:r>
          </a:p>
          <a:p>
            <a:pPr marL="0" indent="0" algn="ctr">
              <a:buNone/>
            </a:pPr>
            <a:r>
              <a:rPr lang="en-GB" sz="4000" b="1" dirty="0" smtClean="0"/>
              <a:t>Student</a:t>
            </a:r>
            <a:r>
              <a:rPr lang="en-GB" sz="4000" b="1" dirty="0"/>
              <a:t> </a:t>
            </a:r>
            <a:r>
              <a:rPr lang="en-GB" sz="4000" b="1" dirty="0" smtClean="0"/>
              <a:t>Learning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1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130807" cy="574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Scenarios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you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look at the scenarios on p12 of the handbook.</a:t>
            </a:r>
          </a:p>
          <a:p>
            <a:r>
              <a:rPr lang="en-GB" dirty="0" smtClean="0"/>
              <a:t>Discuss in groups what you as a course rep are able to do.</a:t>
            </a:r>
          </a:p>
        </p:txBody>
      </p:sp>
    </p:spTree>
    <p:extLst>
      <p:ext uri="{BB962C8B-B14F-4D97-AF65-F5344CB8AC3E}">
        <p14:creationId xmlns:p14="http://schemas.microsoft.com/office/powerpoint/2010/main" val="3347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Meetings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5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080" cy="1210146"/>
          </a:xfrm>
        </p:spPr>
        <p:txBody>
          <a:bodyPr/>
          <a:lstStyle/>
          <a:p>
            <a:pPr eaLnBrk="1" hangingPunct="1"/>
            <a:r>
              <a:rPr lang="en-GB" dirty="0" smtClean="0"/>
              <a:t>sparqs</a:t>
            </a:r>
          </a:p>
        </p:txBody>
      </p:sp>
      <p:sp>
        <p:nvSpPr>
          <p:cNvPr id="4300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en-GB" sz="2400" b="1" dirty="0" smtClean="0"/>
              <a:t>s</a:t>
            </a:r>
            <a:r>
              <a:rPr lang="en-GB" sz="2400" dirty="0" smtClean="0"/>
              <a:t>tudent </a:t>
            </a:r>
            <a:r>
              <a:rPr lang="en-GB" sz="2400" b="1" dirty="0" smtClean="0"/>
              <a:t>par</a:t>
            </a:r>
            <a:r>
              <a:rPr lang="en-GB" sz="2400" dirty="0" smtClean="0"/>
              <a:t>tnerships in </a:t>
            </a:r>
            <a:r>
              <a:rPr lang="en-GB" sz="2400" b="1" dirty="0" smtClean="0"/>
              <a:t>q</a:t>
            </a:r>
            <a:r>
              <a:rPr lang="en-GB" sz="2400" dirty="0" smtClean="0"/>
              <a:t>uality </a:t>
            </a:r>
            <a:r>
              <a:rPr lang="en-GB" sz="2400" b="1" dirty="0" err="1" smtClean="0"/>
              <a:t>s</a:t>
            </a:r>
            <a:r>
              <a:rPr lang="en-GB" sz="2400" dirty="0" err="1" smtClean="0"/>
              <a:t>cotland</a:t>
            </a:r>
            <a:r>
              <a:rPr lang="en-GB" sz="2400" dirty="0" smtClean="0"/>
              <a:t>.</a:t>
            </a:r>
          </a:p>
          <a:p>
            <a:pPr eaLnBrk="1" hangingPunct="1">
              <a:buSzTx/>
            </a:pPr>
            <a:endParaRPr lang="en-GB" sz="2400" dirty="0" smtClean="0"/>
          </a:p>
          <a:p>
            <a:pPr eaLnBrk="1" hangingPunct="1">
              <a:buSzTx/>
            </a:pPr>
            <a:r>
              <a:rPr lang="en-GB" sz="2400" dirty="0" smtClean="0"/>
              <a:t>Our role is to ensure that students can make a positive difference to learning and teaching.</a:t>
            </a:r>
          </a:p>
          <a:p>
            <a:pPr marL="0" indent="0" eaLnBrk="1" hangingPunct="1">
              <a:buSzTx/>
              <a:buNone/>
            </a:pPr>
            <a:endParaRPr lang="en-GB" sz="2400" dirty="0" smtClean="0"/>
          </a:p>
          <a:p>
            <a:pPr eaLnBrk="1" hangingPunct="1">
              <a:buSzTx/>
            </a:pPr>
            <a:r>
              <a:rPr lang="en-GB" sz="2400" dirty="0" smtClean="0"/>
              <a:t>Around 4000</a:t>
            </a:r>
            <a:r>
              <a:rPr lang="en-GB" sz="2400" dirty="0" smtClean="0"/>
              <a:t> </a:t>
            </a:r>
            <a:r>
              <a:rPr lang="en-GB" sz="2400" dirty="0" smtClean="0"/>
              <a:t>reps trained </a:t>
            </a:r>
            <a:r>
              <a:rPr lang="en-GB" sz="2400" dirty="0" smtClean="0"/>
              <a:t>each</a:t>
            </a:r>
            <a:r>
              <a:rPr lang="en-GB" sz="2400" dirty="0" smtClean="0"/>
              <a:t> </a:t>
            </a:r>
            <a:r>
              <a:rPr lang="en-GB" sz="2400" dirty="0" smtClean="0"/>
              <a:t>academic </a:t>
            </a:r>
            <a:r>
              <a:rPr lang="en-GB" sz="2400" dirty="0" smtClean="0"/>
              <a:t>year.</a:t>
            </a:r>
            <a:endParaRPr lang="en-GB" sz="2400" dirty="0" smtClean="0"/>
          </a:p>
          <a:p>
            <a:pPr eaLnBrk="1" hangingPunct="1">
              <a:buSzTx/>
              <a:buFont typeface="Wingdings" pitchFamily="2" charset="2"/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buSzTx/>
            </a:pPr>
            <a:r>
              <a:rPr lang="en-GB" sz="2400" dirty="0" smtClean="0"/>
              <a:t>Funded by the Scottish Funding Council since 2003.</a:t>
            </a:r>
          </a:p>
          <a:p>
            <a:pPr eaLnBrk="1" hangingPunct="1">
              <a:buSzTx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16955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Before, during, after</a:t>
            </a:r>
            <a:endParaRPr lang="en-GB" dirty="0" smtClean="0"/>
          </a:p>
        </p:txBody>
      </p:sp>
      <p:sp>
        <p:nvSpPr>
          <p:cNvPr id="437250" name="Rectangle 4"/>
          <p:cNvSpPr>
            <a:spLocks noGrp="1" noChangeArrowheads="1"/>
          </p:cNvSpPr>
          <p:nvPr>
            <p:ph idx="1"/>
          </p:nvPr>
        </p:nvSpPr>
        <p:spPr>
          <a:xfrm>
            <a:off x="444126" y="1484784"/>
            <a:ext cx="8229600" cy="439248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Before</a:t>
            </a:r>
            <a:r>
              <a:rPr lang="en-GB" sz="24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Understand remit and composition.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Research views, identify ideas and suggestions.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Liaise with other reps.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During</a:t>
            </a:r>
            <a:r>
              <a:rPr lang="en-GB" sz="24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Engage in a professional manner. Use the ABCD again!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Support other reps.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Agree outcomes and actions.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After</a:t>
            </a:r>
            <a:r>
              <a:rPr lang="en-GB" sz="24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Feed back to fellow students and the SA.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Follow up on action points.</a:t>
            </a:r>
          </a:p>
        </p:txBody>
      </p:sp>
    </p:spTree>
    <p:extLst>
      <p:ext uri="{BB962C8B-B14F-4D97-AF65-F5344CB8AC3E}">
        <p14:creationId xmlns:p14="http://schemas.microsoft.com/office/powerpoint/2010/main" val="26136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0324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Action points.</a:t>
            </a:r>
          </a:p>
          <a:p>
            <a:r>
              <a:rPr lang="en-GB" dirty="0" smtClean="0"/>
              <a:t>Further support available:</a:t>
            </a:r>
          </a:p>
          <a:p>
            <a:pPr lvl="1"/>
            <a:r>
              <a:rPr lang="en-GB" dirty="0" smtClean="0"/>
              <a:t>Students’ association</a:t>
            </a:r>
          </a:p>
          <a:p>
            <a:pPr lvl="1"/>
            <a:r>
              <a:rPr lang="en-GB" dirty="0" smtClean="0"/>
              <a:t>Teaching staff</a:t>
            </a:r>
          </a:p>
          <a:p>
            <a:pPr lvl="1"/>
            <a:r>
              <a:rPr lang="en-GB" dirty="0" smtClean="0"/>
              <a:t>Each other!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parqs – </a:t>
            </a:r>
            <a:r>
              <a:rPr lang="en-GB" dirty="0" smtClean="0">
                <a:solidFill>
                  <a:srgbClr val="00B0F0"/>
                </a:solidFill>
                <a:hlinkClick r:id="rId2"/>
              </a:rPr>
              <a:t>www.sparqs.ac.uk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Reflect on skills within broader professional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5137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outcomes</a:t>
            </a:r>
          </a:p>
        </p:txBody>
      </p:sp>
      <p:sp>
        <p:nvSpPr>
          <p:cNvPr id="43110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032448"/>
          </a:xfrm>
        </p:spPr>
        <p:txBody>
          <a:bodyPr>
            <a:noAutofit/>
          </a:bodyPr>
          <a:lstStyle/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Understand course representation at PGT level and the work involved in being a PGT course rep.</a:t>
            </a:r>
          </a:p>
          <a:p>
            <a:pPr marL="0" lvl="1" indent="0">
              <a:buSzPct val="100000"/>
              <a:buNone/>
            </a:pPr>
            <a:endParaRPr lang="en-GB" sz="800" dirty="0" smtClean="0"/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Be able to describe the importance of partnership between staff and students in shaping the learning experience.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Discuss the PGT Student </a:t>
            </a:r>
            <a:r>
              <a:rPr lang="en-GB" sz="2400" dirty="0"/>
              <a:t>L</a:t>
            </a:r>
            <a:r>
              <a:rPr lang="en-GB" sz="2400" dirty="0" smtClean="0"/>
              <a:t>earning </a:t>
            </a:r>
            <a:r>
              <a:rPr lang="en-GB" sz="2400" dirty="0"/>
              <a:t>E</a:t>
            </a:r>
            <a:r>
              <a:rPr lang="en-GB" sz="2400" dirty="0" smtClean="0"/>
              <a:t>xperience and explore how you can use it to assist you in your work as a course rep.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Reflect on the skills you will use as course rep.</a:t>
            </a:r>
          </a:p>
        </p:txBody>
      </p:sp>
    </p:spTree>
    <p:extLst>
      <p:ext uri="{BB962C8B-B14F-4D97-AF65-F5344CB8AC3E}">
        <p14:creationId xmlns:p14="http://schemas.microsoft.com/office/powerpoint/2010/main" val="19384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1521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000" b="1" dirty="0" smtClean="0"/>
              <a:t>Please complete and return your evaluation form!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2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832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4000" dirty="0" smtClean="0"/>
              <a:t>Training for</a:t>
            </a:r>
            <a:br>
              <a:rPr lang="en-GB" sz="4000" dirty="0" smtClean="0"/>
            </a:br>
            <a:r>
              <a:rPr lang="en-GB" sz="4000" dirty="0" smtClean="0"/>
              <a:t>Taught Postgraduate</a:t>
            </a:r>
            <a:br>
              <a:rPr lang="en-GB" sz="4000" dirty="0" smtClean="0"/>
            </a:br>
            <a:r>
              <a:rPr lang="en-GB" sz="4000" dirty="0" smtClean="0"/>
              <a:t>Course Representatives</a:t>
            </a:r>
            <a:endParaRPr lang="en-GB" sz="3600" dirty="0" smtClean="0"/>
          </a:p>
        </p:txBody>
      </p:sp>
      <p:sp>
        <p:nvSpPr>
          <p:cNvPr id="9717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292600"/>
            <a:ext cx="6400800" cy="1008063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dirty="0" smtClean="0"/>
              <a:t>name of trainer</a:t>
            </a:r>
            <a:endParaRPr lang="en-GB" dirty="0" smtClean="0"/>
          </a:p>
          <a:p>
            <a:pPr algn="l" eaLnBrk="1" hangingPunct="1"/>
            <a:r>
              <a:rPr lang="en-GB" dirty="0" smtClean="0"/>
              <a:t>associate trainer | sparqs</a:t>
            </a:r>
          </a:p>
        </p:txBody>
      </p:sp>
    </p:spTree>
    <p:extLst>
      <p:ext uri="{BB962C8B-B14F-4D97-AF65-F5344CB8AC3E}">
        <p14:creationId xmlns:p14="http://schemas.microsoft.com/office/powerpoint/2010/main" val="5671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outcomes</a:t>
            </a:r>
          </a:p>
        </p:txBody>
      </p:sp>
      <p:sp>
        <p:nvSpPr>
          <p:cNvPr id="43110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032448"/>
          </a:xfrm>
        </p:spPr>
        <p:txBody>
          <a:bodyPr>
            <a:noAutofit/>
          </a:bodyPr>
          <a:lstStyle/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Understand course representation at PGT level and the work involved in being a PGT course rep.</a:t>
            </a:r>
          </a:p>
          <a:p>
            <a:pPr marL="0" lvl="1" indent="0">
              <a:buSzPct val="100000"/>
              <a:buNone/>
            </a:pPr>
            <a:endParaRPr lang="en-GB" sz="800" dirty="0" smtClean="0"/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Describe the importance of partnership between staff and students in shaping the PGT learning experience.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Explain the PGT Student </a:t>
            </a:r>
            <a:r>
              <a:rPr lang="en-GB" sz="2400" dirty="0"/>
              <a:t>L</a:t>
            </a:r>
            <a:r>
              <a:rPr lang="en-GB" sz="2400" dirty="0" smtClean="0"/>
              <a:t>earning </a:t>
            </a:r>
            <a:r>
              <a:rPr lang="en-GB" sz="2400" dirty="0"/>
              <a:t>E</a:t>
            </a:r>
            <a:r>
              <a:rPr lang="en-GB" sz="2400" dirty="0" smtClean="0"/>
              <a:t>xperience and how you can use it to assist you in your work as a course rep.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Reflect on the skills you will use as course rep.</a:t>
            </a:r>
          </a:p>
        </p:txBody>
      </p:sp>
    </p:spTree>
    <p:extLst>
      <p:ext uri="{BB962C8B-B14F-4D97-AF65-F5344CB8AC3E}">
        <p14:creationId xmlns:p14="http://schemas.microsoft.com/office/powerpoint/2010/main" val="17587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we’ll be covering</a:t>
            </a:r>
          </a:p>
        </p:txBody>
      </p:sp>
      <p:sp>
        <p:nvSpPr>
          <p:cNvPr id="431106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1" indent="-514350">
              <a:buSzPct val="100000"/>
              <a:buFont typeface="+mj-lt"/>
              <a:buAutoNum type="arabicPeriod"/>
            </a:pPr>
            <a:r>
              <a:rPr lang="en-GB" sz="3200" dirty="0"/>
              <a:t>Communication with staff.</a:t>
            </a:r>
          </a:p>
          <a:p>
            <a:pPr marL="514350" lvl="1" indent="-514350">
              <a:buSzPct val="100000"/>
              <a:buFont typeface="+mj-lt"/>
              <a:buAutoNum type="arabicPeriod"/>
            </a:pPr>
            <a:r>
              <a:rPr lang="en-GB" sz="3200" dirty="0" smtClean="0"/>
              <a:t>Communication with students.</a:t>
            </a:r>
          </a:p>
          <a:p>
            <a:pPr marL="514350" lvl="1" indent="-514350">
              <a:buSzPct val="100000"/>
              <a:buFont typeface="+mj-lt"/>
              <a:buAutoNum type="arabicPeriod"/>
            </a:pPr>
            <a:r>
              <a:rPr lang="en-GB" sz="3200" dirty="0"/>
              <a:t>The PGT </a:t>
            </a:r>
            <a:r>
              <a:rPr lang="en-GB" sz="3200" dirty="0" smtClean="0"/>
              <a:t>Student </a:t>
            </a:r>
            <a:r>
              <a:rPr lang="en-GB" sz="3200" dirty="0"/>
              <a:t>L</a:t>
            </a:r>
            <a:r>
              <a:rPr lang="en-GB" sz="3200" dirty="0" smtClean="0"/>
              <a:t>earning </a:t>
            </a:r>
            <a:r>
              <a:rPr lang="en-GB" sz="3200" dirty="0"/>
              <a:t>E</a:t>
            </a:r>
            <a:r>
              <a:rPr lang="en-GB" sz="3200" dirty="0" smtClean="0"/>
              <a:t>xperience</a:t>
            </a:r>
            <a:r>
              <a:rPr lang="en-GB" sz="3200" dirty="0"/>
              <a:t>.</a:t>
            </a:r>
          </a:p>
          <a:p>
            <a:pPr marL="514350" lvl="1" indent="-514350">
              <a:buSzPct val="100000"/>
              <a:buFont typeface="+mj-lt"/>
              <a:buAutoNum type="arabicPeriod"/>
            </a:pPr>
            <a:r>
              <a:rPr lang="en-GB" sz="3200" dirty="0" smtClean="0"/>
              <a:t>Scenarios you might face.</a:t>
            </a:r>
          </a:p>
          <a:p>
            <a:pPr marL="514350" lvl="1" indent="-514350">
              <a:buSzPct val="100000"/>
              <a:buFont typeface="+mj-lt"/>
              <a:buAutoNum type="arabicPeriod"/>
            </a:pPr>
            <a:r>
              <a:rPr lang="en-GB" sz="3200" dirty="0" smtClean="0"/>
              <a:t>Meetings.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3542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Communication with 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9096" cy="1354162"/>
          </a:xfrm>
        </p:spPr>
        <p:txBody>
          <a:bodyPr/>
          <a:lstStyle/>
          <a:p>
            <a:pPr eaLnBrk="1" hangingPunct="1"/>
            <a:r>
              <a:rPr lang="en-GB" dirty="0" smtClean="0"/>
              <a:t>The nature of PGT study</a:t>
            </a:r>
          </a:p>
        </p:txBody>
      </p:sp>
      <p:sp>
        <p:nvSpPr>
          <p:cNvPr id="43315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High levels of part-time study.</a:t>
            </a:r>
          </a:p>
          <a:p>
            <a:pPr marL="2857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Often small cohorts.</a:t>
            </a:r>
          </a:p>
          <a:p>
            <a:pPr marL="2857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Heavy professional focus, with your workplace or work placements.</a:t>
            </a:r>
            <a:endParaRPr lang="en-GB" sz="2400" dirty="0"/>
          </a:p>
          <a:p>
            <a:pPr marL="2857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Heavy research focus, </a:t>
            </a:r>
            <a:r>
              <a:rPr lang="en-GB" sz="2400" dirty="0" smtClean="0"/>
              <a:t>for dissertations </a:t>
            </a:r>
            <a:r>
              <a:rPr lang="en-GB" sz="2400" dirty="0"/>
              <a:t>or projects</a:t>
            </a:r>
            <a:r>
              <a:rPr lang="en-GB" sz="2400" dirty="0" smtClean="0"/>
              <a:t>.</a:t>
            </a:r>
          </a:p>
          <a:p>
            <a:pPr marL="2857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Contact with staff can be frequent and informal.</a:t>
            </a:r>
          </a:p>
          <a:p>
            <a:pPr marL="2857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/>
              <a:t>What are the opportunities &amp; challenges in here?</a:t>
            </a:r>
            <a:endParaRPr lang="en-GB" sz="2400" b="1" dirty="0"/>
          </a:p>
          <a:p>
            <a:pPr marL="285750" lvl="1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541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9096" cy="1354162"/>
          </a:xfrm>
        </p:spPr>
        <p:txBody>
          <a:bodyPr/>
          <a:lstStyle/>
          <a:p>
            <a:pPr eaLnBrk="1" hangingPunct="1"/>
            <a:r>
              <a:rPr lang="en-GB" dirty="0" smtClean="0"/>
              <a:t>Top tips</a:t>
            </a:r>
          </a:p>
        </p:txBody>
      </p:sp>
      <p:sp>
        <p:nvSpPr>
          <p:cNvPr id="43315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GB" sz="2400" dirty="0" smtClean="0"/>
              <a:t>See being both a student and being a member of an academic community as an opportunity, not a contradiction.</a:t>
            </a:r>
          </a:p>
          <a:p>
            <a:pPr marL="4572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GB" sz="2400" dirty="0" smtClean="0"/>
              <a:t>Stay focused on the learning, not the teaching.</a:t>
            </a:r>
          </a:p>
          <a:p>
            <a:pPr marL="4572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400" dirty="0" smtClean="0"/>
              <a:t>Work in partnership with staff – expectations must be realistic (</a:t>
            </a:r>
            <a:r>
              <a:rPr lang="en-GB" sz="2400" dirty="0"/>
              <a:t>on both sides</a:t>
            </a:r>
            <a:r>
              <a:rPr lang="en-GB" sz="2400" dirty="0" smtClean="0"/>
              <a:t>!).</a:t>
            </a:r>
          </a:p>
          <a:p>
            <a:pPr marL="4572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GB" sz="2400" dirty="0" smtClean="0"/>
              <a:t>Remember the ABCD of Effective Feedback…</a:t>
            </a:r>
            <a:endParaRPr lang="en-GB" sz="2000" dirty="0" smtClean="0"/>
          </a:p>
          <a:p>
            <a:pPr marL="457200" lvl="1" indent="-457200" eaLnBrk="1" hangingPunct="1">
              <a:spcBef>
                <a:spcPts val="600"/>
              </a:spcBef>
              <a:buFont typeface="+mj-lt"/>
              <a:buAutoNum type="arabicPeriod"/>
            </a:pPr>
            <a:endParaRPr lang="en-GB" sz="2400" dirty="0" smtClean="0"/>
          </a:p>
          <a:p>
            <a:pPr marL="285750" lvl="1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914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ABCD of Effective Feedback</a:t>
            </a:r>
            <a:endParaRPr lang="en-GB" dirty="0"/>
          </a:p>
        </p:txBody>
      </p:sp>
      <p:pic>
        <p:nvPicPr>
          <p:cNvPr id="4" name="Picture 3" descr="W:\NDS\Communications\Images &amp; Graphics\CRT\Effective feedbac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412777"/>
            <a:ext cx="6696744" cy="460851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973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8640960" cy="8640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000" b="1" dirty="0" smtClean="0"/>
              <a:t>Communication with 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6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1666</TotalTime>
  <Words>815</Words>
  <Application>Microsoft Office PowerPoint</Application>
  <PresentationFormat>On-screen Show (4:3)</PresentationFormat>
  <Paragraphs>137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Verdana</vt:lpstr>
      <vt:lpstr>Wingdings</vt:lpstr>
      <vt:lpstr>sparqs presentation with twitter only 2014</vt:lpstr>
      <vt:lpstr>8_Custom Design</vt:lpstr>
      <vt:lpstr>9_Custom Design</vt:lpstr>
      <vt:lpstr>  Training for Taught Postgraduate Course Representatives</vt:lpstr>
      <vt:lpstr>sparqs</vt:lpstr>
      <vt:lpstr>Learning outcomes</vt:lpstr>
      <vt:lpstr>What we’ll be covering</vt:lpstr>
      <vt:lpstr>PowerPoint Presentation</vt:lpstr>
      <vt:lpstr>The nature of PGT study</vt:lpstr>
      <vt:lpstr>Top tips</vt:lpstr>
      <vt:lpstr>The ABCD of Effective Feedback</vt:lpstr>
      <vt:lpstr>PowerPoint Presentation</vt:lpstr>
      <vt:lpstr>PowerPoint Presentation</vt:lpstr>
      <vt:lpstr>Students on your course</vt:lpstr>
      <vt:lpstr>Other course reps</vt:lpstr>
      <vt:lpstr>The students’ association</vt:lpstr>
      <vt:lpstr>Closing the loop</vt:lpstr>
      <vt:lpstr>PowerPoint Presentation</vt:lpstr>
      <vt:lpstr>PowerPoint Presentation</vt:lpstr>
      <vt:lpstr>PowerPoint Presentation</vt:lpstr>
      <vt:lpstr>What would you do?</vt:lpstr>
      <vt:lpstr>PowerPoint Presentation</vt:lpstr>
      <vt:lpstr>Before, during, after</vt:lpstr>
      <vt:lpstr>PowerPoint Presentation</vt:lpstr>
      <vt:lpstr>Next steps</vt:lpstr>
      <vt:lpstr>Learning outcomes</vt:lpstr>
      <vt:lpstr>PowerPoint Presentation</vt:lpstr>
      <vt:lpstr>  Training for Taught Postgraduate Course Representatives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Associate Trainer Induction Day</dc:title>
  <dc:creator>NUS ORG</dc:creator>
  <cp:lastModifiedBy>Ali McDade</cp:lastModifiedBy>
  <cp:revision>94</cp:revision>
  <dcterms:created xsi:type="dcterms:W3CDTF">2014-05-15T13:22:36Z</dcterms:created>
  <dcterms:modified xsi:type="dcterms:W3CDTF">2018-07-23T19:59:53Z</dcterms:modified>
</cp:coreProperties>
</file>